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430" r:id="rId2"/>
    <p:sldId id="516" r:id="rId3"/>
    <p:sldId id="583" r:id="rId4"/>
    <p:sldId id="584" r:id="rId5"/>
    <p:sldId id="586" r:id="rId6"/>
    <p:sldId id="594" r:id="rId7"/>
    <p:sldId id="588" r:id="rId8"/>
    <p:sldId id="585" r:id="rId9"/>
    <p:sldId id="587" r:id="rId10"/>
    <p:sldId id="590" r:id="rId11"/>
    <p:sldId id="595" r:id="rId12"/>
    <p:sldId id="591" r:id="rId13"/>
    <p:sldId id="592" r:id="rId14"/>
    <p:sldId id="589" r:id="rId15"/>
  </p:sldIdLst>
  <p:sldSz cx="9144000" cy="6858000" type="screen4x3"/>
  <p:notesSz cx="9309100" cy="7053263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F79FAE"/>
    <a:srgbClr val="FA16FA"/>
    <a:srgbClr val="FFFF66"/>
    <a:srgbClr val="FFFFCC"/>
    <a:srgbClr val="F58799"/>
    <a:srgbClr val="FFCC00"/>
    <a:srgbClr val="7BF5BB"/>
    <a:srgbClr val="04FC68"/>
    <a:srgbClr val="CBCB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ไม่มีลักษณะ, 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ลักษณะสีปานกลาง 2 - เน้น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ลักษณะสีอ่อน 3 - เน้น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ลักษณะสีอ่อน 3 - เน้น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73A0DAA-6AF3-43AB-8588-CEC1D06C72B9}" styleName="ลักษณะสีปานกลาง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27F97BB-C833-4FB7-BDE5-3F7075034690}" styleName="ลักษณะชุดรูปแบบ 2 - เน้น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ลักษณะชุดรูปแบบ 1 - เน้น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ลักษณะชุดรูปแบบ 1 - เน้น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F1AB2-1976-4502-BF36-3FF5EA218861}" styleName="สไตล์สีปานกลาง 4 - เน้น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17" autoAdjust="0"/>
    <p:restoredTop sz="94660"/>
  </p:normalViewPr>
  <p:slideViewPr>
    <p:cSldViewPr>
      <p:cViewPr varScale="1">
        <p:scale>
          <a:sx n="69" d="100"/>
          <a:sy n="69" d="100"/>
        </p:scale>
        <p:origin x="-12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2663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3003" y="0"/>
            <a:ext cx="4033943" cy="352663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213A7EE5-2E98-4B1C-9E98-E52E081A2EAC}" type="datetimeFigureOut">
              <a:rPr lang="th-TH" smtClean="0"/>
              <a:pPr/>
              <a:t>17/05/62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99376"/>
            <a:ext cx="4033943" cy="352663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3003" y="6699376"/>
            <a:ext cx="4033943" cy="352663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6C1CCF6E-5C34-4FEC-8D3A-536CE289FC2E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335273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2663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5273003" y="0"/>
            <a:ext cx="4033943" cy="352663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BEA2F347-FE85-413A-9356-5C949F2B161A}" type="datetimeFigureOut">
              <a:rPr lang="th-TH" smtClean="0"/>
              <a:pPr/>
              <a:t>17/05/62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2892425" y="528638"/>
            <a:ext cx="3525838" cy="26447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930910" y="3350300"/>
            <a:ext cx="7447280" cy="3173968"/>
          </a:xfrm>
          <a:prstGeom prst="rect">
            <a:avLst/>
          </a:prstGeom>
        </p:spPr>
        <p:txBody>
          <a:bodyPr vert="horz" lIns="93497" tIns="46749" rIns="93497" bIns="46749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6699376"/>
            <a:ext cx="4033943" cy="352663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5273003" y="6699376"/>
            <a:ext cx="4033943" cy="352663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CABA8ECE-B18F-4AE6-BB3A-EA094BE59FA0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17549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E9DD5-0843-4F23-BE3E-6D83866A0B70}" type="datetimeFigureOut">
              <a:rPr lang="th-TH" smtClean="0"/>
              <a:pPr/>
              <a:t>17/05/62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A5047-1553-44F0-A7F2-761A301EBDC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E9DD5-0843-4F23-BE3E-6D83866A0B70}" type="datetimeFigureOut">
              <a:rPr lang="th-TH" smtClean="0"/>
              <a:pPr/>
              <a:t>17/05/62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A5047-1553-44F0-A7F2-761A301EBDC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E9DD5-0843-4F23-BE3E-6D83866A0B70}" type="datetimeFigureOut">
              <a:rPr lang="th-TH" smtClean="0"/>
              <a:pPr/>
              <a:t>17/05/62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A5047-1553-44F0-A7F2-761A301EBDC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E9DD5-0843-4F23-BE3E-6D83866A0B70}" type="datetimeFigureOut">
              <a:rPr lang="th-TH" smtClean="0"/>
              <a:pPr/>
              <a:t>17/05/62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A5047-1553-44F0-A7F2-761A301EBDC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E9DD5-0843-4F23-BE3E-6D83866A0B70}" type="datetimeFigureOut">
              <a:rPr lang="th-TH" smtClean="0"/>
              <a:pPr/>
              <a:t>17/05/62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A5047-1553-44F0-A7F2-761A301EBDC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E9DD5-0843-4F23-BE3E-6D83866A0B70}" type="datetimeFigureOut">
              <a:rPr lang="th-TH" smtClean="0"/>
              <a:pPr/>
              <a:t>17/05/62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A5047-1553-44F0-A7F2-761A301EBDC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E9DD5-0843-4F23-BE3E-6D83866A0B70}" type="datetimeFigureOut">
              <a:rPr lang="th-TH" smtClean="0"/>
              <a:pPr/>
              <a:t>17/05/62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A5047-1553-44F0-A7F2-761A301EBDC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E9DD5-0843-4F23-BE3E-6D83866A0B70}" type="datetimeFigureOut">
              <a:rPr lang="th-TH" smtClean="0"/>
              <a:pPr/>
              <a:t>17/05/62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A5047-1553-44F0-A7F2-761A301EBDC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E9DD5-0843-4F23-BE3E-6D83866A0B70}" type="datetimeFigureOut">
              <a:rPr lang="th-TH" smtClean="0"/>
              <a:pPr/>
              <a:t>17/05/62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A5047-1553-44F0-A7F2-761A301EBDC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E9DD5-0843-4F23-BE3E-6D83866A0B70}" type="datetimeFigureOut">
              <a:rPr lang="th-TH" smtClean="0"/>
              <a:pPr/>
              <a:t>17/05/62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A5047-1553-44F0-A7F2-761A301EBDC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E9DD5-0843-4F23-BE3E-6D83866A0B70}" type="datetimeFigureOut">
              <a:rPr lang="th-TH" smtClean="0"/>
              <a:pPr/>
              <a:t>17/05/62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A5047-1553-44F0-A7F2-761A301EBDC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E9DD5-0843-4F23-BE3E-6D83866A0B70}" type="datetimeFigureOut">
              <a:rPr lang="th-TH" smtClean="0"/>
              <a:pPr/>
              <a:t>17/05/62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A5047-1553-44F0-A7F2-761A301EBDC0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.th/url?sa=i&amp;rct=j&amp;q=%E0%B8%84%E0%B8%B3%E0%B9%81%E0%B8%99%E0%B8%B0%E0%B8%99%E0%B8%B3&amp;source=images&amp;cd=&amp;cad=rja&amp;docid=Z7ztRaqLiPWphM&amp;tbnid=-zOn4bPMqSpHNM:&amp;ved=0CAUQjRw&amp;url=http://www.oknation.net/blog/print.php?id=260966&amp;ei=-ShTUYXhDcqdiAe934C4Aw&amp;psig=AFQjCNHWJlt3tqogfu9t6QTTpyI2-Vsvuw&amp;ust=1364490768066327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2052" name="Picture 4" descr="%E0%B8%A5%E0%B8%B2%E0%B8%A2%E0%B9%84%E0%B8%97%E0%B8%A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1107996"/>
          </a:xfrm>
          <a:prstGeom prst="rect">
            <a:avLst/>
          </a:prstGeom>
          <a:gradFill rotWithShape="1">
            <a:gsLst>
              <a:gs pos="0">
                <a:srgbClr val="F3ABE4">
                  <a:alpha val="44000"/>
                </a:srgbClr>
              </a:gs>
              <a:gs pos="50000">
                <a:schemeClr val="bg1"/>
              </a:gs>
              <a:gs pos="100000">
                <a:srgbClr val="F3ABE4">
                  <a:alpha val="44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66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oudy Stout" pitchFamily="18" charset="0"/>
                <a:cs typeface="LilyUPC" pitchFamily="34" charset="-34"/>
              </a:rPr>
              <a:t>อำเภอเขา</a:t>
            </a:r>
            <a:r>
              <a:rPr lang="th-TH" sz="66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oudy Stout" pitchFamily="18" charset="0"/>
                <a:cs typeface="LilyUPC" pitchFamily="34" charset="-34"/>
              </a:rPr>
              <a:t>ฉกรรจ์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-3107" y="4146173"/>
            <a:ext cx="9144000" cy="2800767"/>
          </a:xfrm>
          <a:prstGeom prst="rect">
            <a:avLst/>
          </a:prstGeom>
          <a:gradFill rotWithShape="1">
            <a:gsLst>
              <a:gs pos="0">
                <a:srgbClr val="F3ABE4">
                  <a:alpha val="44000"/>
                </a:srgbClr>
              </a:gs>
              <a:gs pos="50000">
                <a:schemeClr val="bg1"/>
              </a:gs>
              <a:gs pos="100000">
                <a:srgbClr val="F3ABE4">
                  <a:alpha val="44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th-TH" sz="4400" b="1" dirty="0" smtClean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ผลการดำเนินงาน และแผนการพัฒนาคุณภาพชีวิต</a:t>
            </a:r>
          </a:p>
          <a:p>
            <a:pPr algn="ctr"/>
            <a:r>
              <a:rPr lang="th-TH" sz="4400" b="1" dirty="0" smtClean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อำเภอเขาฉกรรจ์</a:t>
            </a:r>
          </a:p>
          <a:p>
            <a:pPr algn="ctr"/>
            <a:r>
              <a:rPr lang="th-TH" sz="4400" b="1" dirty="0" smtClean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ปีงบประมาณ ๒๕๖๑ – ๒๕๖๒</a:t>
            </a:r>
          </a:p>
          <a:p>
            <a:pPr algn="ctr"/>
            <a:r>
              <a:rPr lang="th-TH" sz="4400" b="1" dirty="0" smtClean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โดยคณะกรรมการพัฒนาคุณภาพชีวิตอำเภอเขาฉกรรจ์</a:t>
            </a:r>
            <a:endParaRPr lang="th-TH" sz="4400" b="1" dirty="0">
              <a:solidFill>
                <a:srgbClr val="002060"/>
              </a:solidFill>
              <a:latin typeface="TH SarabunIT๙" pitchFamily="34" charset="-34"/>
              <a:cs typeface="TH SarabunIT๙" pitchFamily="34" charset="-34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xit" presetSubtype="0" decel="10000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9" presetClass="exit" presetSubtype="0" decel="10000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0" grpId="1"/>
      <p:bldP spid="2051" grpId="0" build="p"/>
      <p:bldP spid="2051" grpId="1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79512" y="260648"/>
            <a:ext cx="8856984" cy="1200329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sz="36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ผลการดำเนินงาน และแผนการพัฒนาคุณภาพชีวิต อำเภอเขาฉกรรจ์</a:t>
            </a:r>
          </a:p>
          <a:p>
            <a:pPr algn="ctr"/>
            <a:r>
              <a:rPr lang="th-TH" sz="36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ปีงบประมาณ ๒๕๖๒</a:t>
            </a:r>
            <a:endParaRPr lang="th-TH" sz="3600" b="1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537628"/>
            <a:ext cx="80970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๒</a:t>
            </a: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. ลงนามความร่วมมือในการจัดการขยะมูลฝอยในส่วนราชการ และ </a:t>
            </a:r>
            <a:r>
              <a:rPr lang="th-TH" b="1" dirty="0" err="1" smtClean="0">
                <a:latin typeface="TH SarabunIT๙" pitchFamily="34" charset="-34"/>
                <a:cs typeface="TH SarabunIT๙" pitchFamily="34" charset="-34"/>
              </a:rPr>
              <a:t>อปท</a:t>
            </a: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.ทุกแห่ง</a:t>
            </a:r>
            <a:endParaRPr lang="th-TH" b="1" dirty="0"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3076" name="Picture 4" descr="C:\Users\User\Desktop\ข้อมูลการดำเนินงาน พชอ. 2562\ขยะ\587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82" y="2098429"/>
            <a:ext cx="8195444" cy="4612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408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79512" y="260648"/>
            <a:ext cx="8856984" cy="1200329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sz="36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ผลการดำเนินงาน และแผนการพัฒนาคุณภาพชีวิต อำเภอเขาฉกรรจ์</a:t>
            </a:r>
          </a:p>
          <a:p>
            <a:pPr algn="ctr"/>
            <a:r>
              <a:rPr lang="th-TH" sz="36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ปีงบประมาณ ๒๕๖๒</a:t>
            </a:r>
            <a:endParaRPr lang="th-TH" sz="3600" b="1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537628"/>
            <a:ext cx="80970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๒</a:t>
            </a: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. ลงนามความร่วมมือในการจัดการขยะมูลฝอยในส่วนราชการ และ </a:t>
            </a:r>
            <a:r>
              <a:rPr lang="th-TH" b="1" dirty="0" err="1" smtClean="0">
                <a:latin typeface="TH SarabunIT๙" pitchFamily="34" charset="-34"/>
                <a:cs typeface="TH SarabunIT๙" pitchFamily="34" charset="-34"/>
              </a:rPr>
              <a:t>อปท</a:t>
            </a: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.ทุกแห่ง</a:t>
            </a:r>
            <a:endParaRPr lang="th-TH" b="1" dirty="0"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1026" name="Picture 2" descr="C:\Users\User\Desktop\New folder\20181203_๑๘๑๒๑๘_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060848"/>
            <a:ext cx="8496944" cy="446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634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51520" y="1628800"/>
            <a:ext cx="871296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	</a:t>
            </a: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๓. ขอ</a:t>
            </a:r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ความร่วมมือประชาชนที่มารับบริการในสถาน</a:t>
            </a: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บริการสาธารณสุข </a:t>
            </a:r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ตั้งแต่วันที่ ๑ กันยายน ๒๕๖๑ เป็นต้นไป </a:t>
            </a:r>
            <a:r>
              <a:rPr lang="th-TH" b="1" dirty="0">
                <a:solidFill>
                  <a:schemeClr val="accent5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“เตรียมถุงผ้ามาใส่ยากลับบ้าน”</a:t>
            </a:r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เพื่อ</a:t>
            </a:r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ลดปริมาณขยะสะสม และลดโรคร้อน </a:t>
            </a: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พร้อมทั้งขอรับ </a:t>
            </a:r>
            <a:r>
              <a:rPr lang="th-TH" b="1" dirty="0">
                <a:solidFill>
                  <a:schemeClr val="accent5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“บริจาคถุงผ้า หรือถุงกระดาษ” </a:t>
            </a:r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ให้กับโรงพยาบาลเขาฉกรรจ์, สำนักงานสาธารณสุขอำเภอเขาฉกรรจ์, โรงพยาบาลส่งเสริมสุขภาพตำบลทุกแห่ง และสถานีอนามัยนาคันหัก เพื่อนำไปให้กับประชาชนที่มารับบริการในสถานบริการ</a:t>
            </a: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ต่อไป</a:t>
            </a:r>
          </a:p>
          <a:p>
            <a:r>
              <a:rPr lang="th-TH" b="1" dirty="0">
                <a:effectLst/>
                <a:latin typeface="TH SarabunIT๙" pitchFamily="34" charset="-34"/>
                <a:cs typeface="TH SarabunIT๙" pitchFamily="34" charset="-34"/>
              </a:rPr>
              <a:t>	</a:t>
            </a:r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๔. </a:t>
            </a: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กิจกรรมวัด</a:t>
            </a:r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ส่งเสริมสุขภาพ ภายใต้ สุขภาพหนึ่งเดียว (</a:t>
            </a:r>
            <a:r>
              <a:rPr lang="en-US" b="1" dirty="0">
                <a:latin typeface="TH SarabunIT๙" pitchFamily="34" charset="-34"/>
                <a:cs typeface="TH SarabunIT๙" pitchFamily="34" charset="-34"/>
              </a:rPr>
              <a:t>One </a:t>
            </a:r>
            <a:r>
              <a:rPr lang="en-US" b="1" dirty="0" smtClean="0">
                <a:latin typeface="TH SarabunIT๙" pitchFamily="34" charset="-34"/>
                <a:cs typeface="TH SarabunIT๙" pitchFamily="34" charset="-34"/>
              </a:rPr>
              <a:t>Health: </a:t>
            </a: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คน </a:t>
            </a:r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สัตว์ </a:t>
            </a: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สิ่งแวดล้อม)</a:t>
            </a:r>
          </a:p>
          <a:p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	๕</a:t>
            </a: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. กิจกรรมมหกรรม</a:t>
            </a:r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ตรวจสุขภาพพระภิกษุสงฆ์ และถวายความรู้ สู่พฤติกรรมสุขภาพ</a:t>
            </a: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ต้นแบบ</a:t>
            </a:r>
          </a:p>
          <a:p>
            <a:r>
              <a:rPr lang="th-TH" b="1" dirty="0">
                <a:effectLst/>
                <a:latin typeface="TH SarabunIT๙" pitchFamily="34" charset="-34"/>
                <a:cs typeface="TH SarabunIT๙" pitchFamily="34" charset="-34"/>
              </a:rPr>
              <a:t>	</a:t>
            </a:r>
            <a:r>
              <a:rPr lang="th-TH" b="1" dirty="0" smtClean="0">
                <a:effectLst/>
                <a:latin typeface="TH SarabunIT๙" pitchFamily="34" charset="-34"/>
                <a:cs typeface="TH SarabunIT๙" pitchFamily="34" charset="-34"/>
              </a:rPr>
              <a:t>๖.</a:t>
            </a: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 กิจกรรมประชุม</a:t>
            </a:r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ติดตามการดำเนินงานของคณะกรรมการ คณะอนุกรรมการ </a:t>
            </a:r>
            <a:r>
              <a:rPr lang="th-TH" b="1" dirty="0" err="1">
                <a:latin typeface="TH SarabunIT๙" pitchFamily="34" charset="-34"/>
                <a:cs typeface="TH SarabunIT๙" pitchFamily="34" charset="-34"/>
              </a:rPr>
              <a:t>พชอ</a:t>
            </a:r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. อำเภอเขาฉกรรจ์ </a:t>
            </a:r>
            <a:endParaRPr lang="en-US" b="1" dirty="0">
              <a:effectLst/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79512" y="260648"/>
            <a:ext cx="8856984" cy="1200329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sz="36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ผลการดำเนินงาน และแผนการพัฒนาคุณภาพชีวิต อำเภอเขาฉกรรจ์</a:t>
            </a:r>
          </a:p>
          <a:p>
            <a:pPr algn="ctr"/>
            <a:r>
              <a:rPr lang="th-TH" sz="36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ปีงบประมาณ ๒๕๖๒</a:t>
            </a:r>
            <a:endParaRPr lang="th-TH" sz="3600" b="1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30408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79512" y="260648"/>
            <a:ext cx="8856984" cy="1200329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sz="36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สิ่งที่ดำเนินงานในการพัฒนาคุณภาพชีวิต อำเภอเขาฉกรรจ์</a:t>
            </a:r>
          </a:p>
          <a:p>
            <a:pPr algn="ctr"/>
            <a:r>
              <a:rPr lang="th-TH" sz="36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ปีงบประมาณ ๒๕๖๒</a:t>
            </a:r>
            <a:endParaRPr lang="th-TH" sz="3600" b="1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79512" y="1628800"/>
            <a:ext cx="882909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	๑. เรียกแผนงาน/โครงการ ของส่วนราชการ ตามประเด็นการพัฒนาคุณภาพชีวิตมาเพื่อทราบ และติดตามผลการดำเนินงาน</a:t>
            </a:r>
          </a:p>
          <a:p>
            <a:r>
              <a:rPr lang="th-TH" sz="3200" b="1" dirty="0">
                <a:latin typeface="TH SarabunIT๙" pitchFamily="34" charset="-34"/>
                <a:cs typeface="TH SarabunIT๙" pitchFamily="34" charset="-34"/>
              </a:rPr>
              <a:t>	</a:t>
            </a:r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๒. ออกแบบการประเมินผลการดำเนินงานตามประเด็นการพัฒนา</a:t>
            </a:r>
            <a:r>
              <a:rPr lang="th-TH" sz="3200" b="1" dirty="0">
                <a:latin typeface="TH SarabunIT๙" pitchFamily="34" charset="-34"/>
                <a:cs typeface="TH SarabunIT๙" pitchFamily="34" charset="-34"/>
              </a:rPr>
              <a:t>คุณภาพ</a:t>
            </a:r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ชีวิต</a:t>
            </a:r>
          </a:p>
          <a:p>
            <a:r>
              <a:rPr lang="th-TH" sz="3200" b="1" dirty="0">
                <a:latin typeface="TH SarabunIT๙" pitchFamily="34" charset="-34"/>
                <a:cs typeface="TH SarabunIT๙" pitchFamily="34" charset="-34"/>
              </a:rPr>
              <a:t>	</a:t>
            </a:r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๓. ประชาสัมพันธ์ผลการดำเนินงานตามประเด็นการพัฒนาคุณภาพชีวิตให้ประชาชนทราบ และเชิญชวนเข้ามามีส่วนร่วมในการวางแผน การดำเนินงาน และการประเมินผล</a:t>
            </a:r>
          </a:p>
          <a:p>
            <a:r>
              <a:rPr lang="th-TH" sz="3200" b="1" dirty="0">
                <a:latin typeface="TH SarabunIT๙" pitchFamily="34" charset="-34"/>
                <a:cs typeface="TH SarabunIT๙" pitchFamily="34" charset="-34"/>
              </a:rPr>
              <a:t>	</a:t>
            </a:r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๔. สร้างช่องทางในการสื่อสารประชาสัมพันธ์ </a:t>
            </a:r>
            <a:r>
              <a:rPr lang="th-TH" sz="3200" b="1" dirty="0" err="1" smtClean="0">
                <a:latin typeface="TH SarabunIT๙" pitchFamily="34" charset="-34"/>
                <a:cs typeface="TH SarabunIT๙" pitchFamily="34" charset="-34"/>
              </a:rPr>
              <a:t>พชอ</a:t>
            </a:r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. เช่น </a:t>
            </a:r>
            <a:r>
              <a:rPr lang="th-TH" sz="3200" b="1" dirty="0" err="1" smtClean="0">
                <a:latin typeface="TH SarabunIT๙" pitchFamily="34" charset="-34"/>
                <a:cs typeface="TH SarabunIT๙" pitchFamily="34" charset="-34"/>
              </a:rPr>
              <a:t>เพจ</a:t>
            </a:r>
            <a:r>
              <a:rPr lang="en-US" sz="3200" b="1" dirty="0" smtClean="0">
                <a:latin typeface="TH SarabunIT๙" pitchFamily="34" charset="-34"/>
                <a:cs typeface="TH SarabunIT๙" pitchFamily="34" charset="-34"/>
              </a:rPr>
              <a:t> Facebook</a:t>
            </a:r>
          </a:p>
          <a:p>
            <a:r>
              <a:rPr lang="en-US" sz="3200" b="1" dirty="0">
                <a:latin typeface="TH SarabunIT๙" pitchFamily="34" charset="-34"/>
                <a:cs typeface="TH SarabunIT๙" pitchFamily="34" charset="-34"/>
              </a:rPr>
              <a:t>	</a:t>
            </a:r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๕. ประชุมคณะกรรมการ คณะอนุกรรมการ </a:t>
            </a:r>
            <a:r>
              <a:rPr lang="th-TH" sz="3200" b="1" dirty="0" err="1" smtClean="0">
                <a:latin typeface="TH SarabunIT๙" pitchFamily="34" charset="-34"/>
                <a:cs typeface="TH SarabunIT๙" pitchFamily="34" charset="-34"/>
              </a:rPr>
              <a:t>ไตรมาส</a:t>
            </a:r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ล่ะ ๑ ครั้ง</a:t>
            </a:r>
            <a:endParaRPr lang="th-TH" sz="3200" dirty="0"/>
          </a:p>
        </p:txBody>
      </p:sp>
    </p:spTree>
    <p:extLst>
      <p:ext uri="{BB962C8B-B14F-4D97-AF65-F5344CB8AC3E}">
        <p14:creationId xmlns:p14="http://schemas.microsoft.com/office/powerpoint/2010/main" val="2530408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dekdek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7" name="WordArt 3"/>
          <p:cNvSpPr>
            <a:spLocks noChangeArrowheads="1" noChangeShapeType="1" noTextEdit="1"/>
          </p:cNvSpPr>
          <p:nvPr/>
        </p:nvSpPr>
        <p:spPr bwMode="auto">
          <a:xfrm>
            <a:off x="1295400" y="3352800"/>
            <a:ext cx="6934200" cy="1714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h-TH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DSN Cologne Extend"/>
              </a:rPr>
              <a:t>หากมีใจที่มุ่งมั่น</a:t>
            </a:r>
          </a:p>
          <a:p>
            <a:pPr algn="ctr"/>
            <a:r>
              <a:rPr lang="th-TH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DSN Cologne Extend"/>
              </a:rPr>
              <a:t>อุปสรรคใด ๆ ในโลก</a:t>
            </a:r>
          </a:p>
          <a:p>
            <a:pPr algn="ctr"/>
            <a:r>
              <a:rPr lang="th-TH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DSN Cologne Extend"/>
              </a:rPr>
              <a:t>ย่อมไม่มี</a:t>
            </a:r>
          </a:p>
        </p:txBody>
      </p:sp>
    </p:spTree>
    <p:extLst>
      <p:ext uri="{BB962C8B-B14F-4D97-AF65-F5344CB8AC3E}">
        <p14:creationId xmlns:p14="http://schemas.microsoft.com/office/powerpoint/2010/main" val="236229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2052" name="Picture 4" descr="%E0%B8%A5%E0%B8%B2%E0%B8%A2%E0%B9%84%E0%B8%97%E0%B8%A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3" name="Picture 5" descr="ค้างคาว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8538" y="1557338"/>
            <a:ext cx="4681537" cy="3127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0" y="260350"/>
            <a:ext cx="9144000" cy="1311275"/>
          </a:xfrm>
          <a:prstGeom prst="rect">
            <a:avLst/>
          </a:prstGeom>
          <a:gradFill rotWithShape="1">
            <a:gsLst>
              <a:gs pos="0">
                <a:srgbClr val="F3ABE4">
                  <a:alpha val="44000"/>
                </a:srgbClr>
              </a:gs>
              <a:gs pos="50000">
                <a:schemeClr val="bg1"/>
              </a:gs>
              <a:gs pos="100000">
                <a:srgbClr val="F3ABE4">
                  <a:alpha val="44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80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oudy Stout" pitchFamily="18" charset="0"/>
                <a:cs typeface="LilyUPC" pitchFamily="34" charset="-34"/>
              </a:rPr>
              <a:t>เขา</a:t>
            </a:r>
            <a:r>
              <a:rPr lang="th-TH" sz="80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oudy Stout" pitchFamily="18" charset="0"/>
                <a:cs typeface="LilyUPC" pitchFamily="34" charset="-34"/>
              </a:rPr>
              <a:t>ฉกรรจ์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0" y="4724400"/>
            <a:ext cx="9144000" cy="1938992"/>
          </a:xfrm>
          <a:prstGeom prst="rect">
            <a:avLst/>
          </a:prstGeom>
          <a:gradFill rotWithShape="1">
            <a:gsLst>
              <a:gs pos="0">
                <a:srgbClr val="F3ABE4">
                  <a:alpha val="44000"/>
                </a:srgbClr>
              </a:gs>
              <a:gs pos="50000">
                <a:schemeClr val="bg1"/>
              </a:gs>
              <a:gs pos="100000">
                <a:srgbClr val="F3ABE4">
                  <a:alpha val="44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b="1" i="1" dirty="0">
                <a:latin typeface="TH SarabunIT๙" pitchFamily="34" charset="-34"/>
                <a:cs typeface="TH SarabunIT๙" pitchFamily="34" charset="-34"/>
              </a:rPr>
              <a:t>“</a:t>
            </a:r>
            <a:r>
              <a:rPr lang="th-TH" sz="4000" b="1" i="1" dirty="0">
                <a:latin typeface="TH SarabunIT๙" pitchFamily="34" charset="-34"/>
                <a:cs typeface="TH SarabunIT๙" pitchFamily="34" charset="-34"/>
              </a:rPr>
              <a:t>เขาหินแกร่ง  แหล่งอารยะธรรม  </a:t>
            </a:r>
            <a:endParaRPr lang="th-TH" sz="4000" b="1" i="1" dirty="0" smtClean="0">
              <a:latin typeface="TH SarabunIT๙" pitchFamily="34" charset="-34"/>
              <a:cs typeface="TH SarabunIT๙" pitchFamily="34" charset="-34"/>
            </a:endParaRPr>
          </a:p>
          <a:p>
            <a:pPr algn="ctr"/>
            <a:r>
              <a:rPr lang="th-TH" sz="4000" b="1" i="1" dirty="0" smtClean="0">
                <a:latin typeface="TH SarabunIT๙" pitchFamily="34" charset="-34"/>
                <a:cs typeface="TH SarabunIT๙" pitchFamily="34" charset="-34"/>
              </a:rPr>
              <a:t>ถ้ำ</a:t>
            </a:r>
            <a:r>
              <a:rPr lang="th-TH" sz="4000" b="1" i="1" dirty="0">
                <a:latin typeface="TH SarabunIT๙" pitchFamily="34" charset="-34"/>
                <a:cs typeface="TH SarabunIT๙" pitchFamily="34" charset="-34"/>
              </a:rPr>
              <a:t>เขาทะลุ  กรุโครงกระดูก</a:t>
            </a:r>
            <a:br>
              <a:rPr lang="th-TH" sz="4000" b="1" i="1" dirty="0">
                <a:latin typeface="TH SarabunIT๙" pitchFamily="34" charset="-34"/>
                <a:cs typeface="TH SarabunIT๙" pitchFamily="34" charset="-34"/>
              </a:rPr>
            </a:br>
            <a:r>
              <a:rPr lang="th-TH" sz="4000" b="1" i="1" dirty="0">
                <a:latin typeface="TH SarabunIT๙" pitchFamily="34" charset="-34"/>
                <a:cs typeface="TH SarabunIT๙" pitchFamily="34" charset="-34"/>
              </a:rPr>
              <a:t> เพาะปลูกพืชไร่  ลิงไพรนับหมื่นค้างคาวตื่นนับล้าน</a:t>
            </a:r>
            <a:r>
              <a:rPr lang="en-US" sz="4000" b="1" i="1" dirty="0">
                <a:latin typeface="TH SarabunIT๙" pitchFamily="34" charset="-34"/>
                <a:cs typeface="TH SarabunIT๙" pitchFamily="34" charset="-34"/>
              </a:rPr>
              <a:t>”</a:t>
            </a:r>
            <a:endParaRPr lang="en-US" sz="4000" dirty="0"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2057" name="Picture 9" descr="khaochaku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488" y="3384550"/>
            <a:ext cx="2122487" cy="12684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8" name="Picture 10" descr="ค้างคาว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950" y="1628775"/>
            <a:ext cx="1827213" cy="12207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9" name="Picture 11" descr="ลิงง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850" y="3357563"/>
            <a:ext cx="1957388" cy="127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60" name="Picture 12" descr="พระ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9388" y="1557338"/>
            <a:ext cx="1900237" cy="12684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96816073"/>
      </p:ext>
    </p:extLst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xit" presetSubtype="0" decel="10000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9" presetClass="exit" presetSubtype="0" decel="10000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0" grpId="1"/>
      <p:bldP spid="2051" grpId="0" build="p"/>
      <p:bldP spid="2051" grpI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395536" y="260648"/>
            <a:ext cx="8280920" cy="120032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sz="3600" b="1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ผลการดำเนินงาน การพัฒนาคุณภาพชีวิต อำเภอเขาฉกรรจ์</a:t>
            </a:r>
          </a:p>
          <a:p>
            <a:pPr algn="ctr"/>
            <a:r>
              <a:rPr lang="th-TH" sz="3600" b="1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ปีงบประมาณ ๒๕๖๑</a:t>
            </a:r>
            <a:endParaRPr lang="th-TH" sz="3600" b="1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23528" y="1700808"/>
            <a:ext cx="8568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	๑. </a:t>
            </a:r>
            <a:r>
              <a:rPr lang="th-TH" sz="3200" b="1" dirty="0">
                <a:latin typeface="TH SarabunIT๙" pitchFamily="34" charset="-34"/>
                <a:cs typeface="TH SarabunIT๙" pitchFamily="34" charset="-34"/>
              </a:rPr>
              <a:t>ดำเนินการต่อยอดจาก</a:t>
            </a:r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คณะกรรมการระบบสุขภาพอำเภอ</a:t>
            </a:r>
            <a:r>
              <a:rPr lang="th-TH" sz="3200" b="1" dirty="0">
                <a:latin typeface="TH SarabunIT๙" pitchFamily="34" charset="-34"/>
                <a:cs typeface="TH SarabunIT๙" pitchFamily="34" charset="-34"/>
              </a:rPr>
              <a:t>เขาฉกรรจ์ โดยการประชุมรับทราบแนวทางการดำเนินงานคณะกรรมการพัฒนาคุณภาพชีวิต (</a:t>
            </a:r>
            <a:r>
              <a:rPr lang="th-TH" sz="3200" b="1" dirty="0" err="1">
                <a:latin typeface="TH SarabunIT๙" pitchFamily="34" charset="-34"/>
                <a:cs typeface="TH SarabunIT๙" pitchFamily="34" charset="-34"/>
              </a:rPr>
              <a:t>พชอ</a:t>
            </a:r>
            <a:r>
              <a:rPr lang="th-TH" sz="3200" b="1" dirty="0">
                <a:latin typeface="TH SarabunIT๙" pitchFamily="34" charset="-34"/>
                <a:cs typeface="TH SarabunIT๙" pitchFamily="34" charset="-34"/>
              </a:rPr>
              <a:t>.) จำนวน ๒ ครั้ง คือ</a:t>
            </a:r>
            <a:endParaRPr lang="en-US" sz="3200" b="1" dirty="0">
              <a:latin typeface="TH SarabunIT๙" pitchFamily="34" charset="-34"/>
              <a:cs typeface="TH SarabunIT๙" pitchFamily="34" charset="-34"/>
            </a:endParaRPr>
          </a:p>
          <a:p>
            <a:r>
              <a:rPr lang="th-TH" sz="3200" b="1" dirty="0">
                <a:latin typeface="TH SarabunIT๙" pitchFamily="34" charset="-34"/>
                <a:cs typeface="TH SarabunIT๙" pitchFamily="34" charset="-34"/>
              </a:rPr>
              <a:t>		</a:t>
            </a:r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ครั้ง</a:t>
            </a:r>
            <a:r>
              <a:rPr lang="th-TH" sz="3200" b="1" dirty="0">
                <a:latin typeface="TH SarabunIT๙" pitchFamily="34" charset="-34"/>
                <a:cs typeface="TH SarabunIT๙" pitchFamily="34" charset="-34"/>
              </a:rPr>
              <a:t>ที่ ๑ ในการประชุมคณะกรรมการประสานงานสาธารณสุขอำเภอเขาฉกรรจ์ ครั้งที่</a:t>
            </a:r>
            <a:r>
              <a:rPr lang="en-US" sz="3200" b="1" dirty="0">
                <a:latin typeface="TH SarabunIT๙" pitchFamily="34" charset="-34"/>
                <a:cs typeface="TH SarabunIT๙" pitchFamily="34" charset="-34"/>
              </a:rPr>
              <a:t> 1 / 25</a:t>
            </a:r>
            <a:r>
              <a:rPr lang="th-TH" sz="3200" b="1" dirty="0">
                <a:latin typeface="TH SarabunIT๙" pitchFamily="34" charset="-34"/>
                <a:cs typeface="TH SarabunIT๙" pitchFamily="34" charset="-34"/>
              </a:rPr>
              <a:t>๖๑ วันที่ ๒๐ พฤศจิกายน พ.ศ. </a:t>
            </a:r>
            <a:r>
              <a:rPr lang="en-US" sz="3200" b="1" dirty="0">
                <a:latin typeface="TH SarabunIT๙" pitchFamily="34" charset="-34"/>
                <a:cs typeface="TH SarabunIT๙" pitchFamily="34" charset="-34"/>
              </a:rPr>
              <a:t>25</a:t>
            </a:r>
            <a:r>
              <a:rPr lang="th-TH" sz="3200" b="1" dirty="0">
                <a:latin typeface="TH SarabunIT๙" pitchFamily="34" charset="-34"/>
                <a:cs typeface="TH SarabunIT๙" pitchFamily="34" charset="-34"/>
              </a:rPr>
              <a:t>๖๐</a:t>
            </a:r>
            <a:endParaRPr lang="en-US" sz="3200" b="1" dirty="0">
              <a:latin typeface="TH SarabunIT๙" pitchFamily="34" charset="-34"/>
              <a:cs typeface="TH SarabunIT๙" pitchFamily="34" charset="-34"/>
            </a:endParaRPr>
          </a:p>
          <a:p>
            <a:r>
              <a:rPr lang="th-TH" sz="3200" b="1" dirty="0">
                <a:latin typeface="TH SarabunIT๙" pitchFamily="34" charset="-34"/>
                <a:cs typeface="TH SarabunIT๙" pitchFamily="34" charset="-34"/>
              </a:rPr>
              <a:t>		</a:t>
            </a:r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ครั้ง</a:t>
            </a:r>
            <a:r>
              <a:rPr lang="th-TH" sz="3200" b="1" dirty="0">
                <a:latin typeface="TH SarabunIT๙" pitchFamily="34" charset="-34"/>
                <a:cs typeface="TH SarabunIT๙" pitchFamily="34" charset="-34"/>
              </a:rPr>
              <a:t>ที่ ๒ ในการประชุมหัวหน้าส่วนราชการ หน่วยงานรัฐวิสาหกิจ ปลัดอำเภอ วันที่ ๑ ธันวาคม ๒๕๖๐ ณ ห้องประชุมองค์การบริหารส่วนตำบลหนองหว้า</a:t>
            </a:r>
            <a:endParaRPr lang="en-US" sz="3200" b="1" dirty="0">
              <a:latin typeface="TH SarabunIT๙" pitchFamily="34" charset="-34"/>
              <a:cs typeface="TH SarabunIT๙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40063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95536" y="260648"/>
            <a:ext cx="8280920" cy="120032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sz="36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ผลการดำเนินงาน การพัฒนาคุณภาพชีวิต อำเภอเขาฉกรรจ์</a:t>
            </a:r>
          </a:p>
          <a:p>
            <a:pPr algn="ctr"/>
            <a:r>
              <a:rPr lang="th-TH" sz="36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ปีงบประมาณ ๒๕๖๑</a:t>
            </a:r>
            <a:endParaRPr lang="th-TH" sz="3600" b="1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51520" y="1556792"/>
            <a:ext cx="85689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	๓. ประชุม</a:t>
            </a:r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คณะกรรมการ คณะทำงานพัฒนาคุณภาพ</a:t>
            </a: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ชีวิตอำเภอ</a:t>
            </a:r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เขา</a:t>
            </a: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ฉกรรจ์</a:t>
            </a: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ครั้ง</a:t>
            </a:r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ที่ </a:t>
            </a:r>
            <a:r>
              <a:rPr lang="en-US" b="1" dirty="0">
                <a:latin typeface="TH SarabunIT๙" pitchFamily="34" charset="-34"/>
                <a:cs typeface="TH SarabunIT๙" pitchFamily="34" charset="-34"/>
              </a:rPr>
              <a:t>1 / 25</a:t>
            </a: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๖๑</a:t>
            </a:r>
            <a:r>
              <a:rPr lang="th-TH" dirty="0"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วันที่ </a:t>
            </a:r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๒๓ มีนาคม พ.ศ. </a:t>
            </a:r>
            <a:r>
              <a:rPr lang="en-US" b="1" dirty="0">
                <a:latin typeface="TH SarabunIT๙" pitchFamily="34" charset="-34"/>
                <a:cs typeface="TH SarabunIT๙" pitchFamily="34" charset="-34"/>
              </a:rPr>
              <a:t>25</a:t>
            </a:r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๖๑ </a:t>
            </a: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เพื่อ </a:t>
            </a:r>
            <a:r>
              <a:rPr lang="th-TH" b="1" dirty="0" smtClean="0">
                <a:solidFill>
                  <a:schemeClr val="accent5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รับทราบนโยบาย, เจตนารมณ์ตามระเบียบ</a:t>
            </a:r>
            <a:r>
              <a:rPr lang="th-TH" b="1" dirty="0">
                <a:solidFill>
                  <a:schemeClr val="accent5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สำนักนายกรัฐมนตรี ว่าด้วยคณะกรรมการพัฒนาคุณภาพชีวิตระดับอำเภอ พ.ศ. </a:t>
            </a:r>
            <a:r>
              <a:rPr lang="th-TH" b="1" dirty="0" smtClean="0">
                <a:solidFill>
                  <a:schemeClr val="accent5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๒๕๖๑ พร้อมยกร่างคำสั่งคณะกรรมการพัฒนาคุณภาพชีวิตอำเภอเขาฉกรรจ์</a:t>
            </a:r>
          </a:p>
          <a:p>
            <a:r>
              <a:rPr lang="th-TH" b="1" dirty="0" smtClean="0">
                <a:solidFill>
                  <a:schemeClr val="accent5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	</a:t>
            </a: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๔. ประชุมคณะกรรมการ คณะอนุกรรมการพัฒนา</a:t>
            </a:r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คุณภาพชีวิตอำเภอเขา</a:t>
            </a: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ฉกรรจ์ </a:t>
            </a:r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ครั้งที่ ๒</a:t>
            </a:r>
            <a:r>
              <a:rPr lang="en-US" b="1" dirty="0">
                <a:latin typeface="TH SarabunIT๙" pitchFamily="34" charset="-34"/>
                <a:cs typeface="TH SarabunIT๙" pitchFamily="34" charset="-34"/>
              </a:rPr>
              <a:t> / 25</a:t>
            </a: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๖๑</a:t>
            </a:r>
            <a:r>
              <a:rPr lang="th-TH" dirty="0"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วันที่ </a:t>
            </a:r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๑๗ สิงหาคม พ.ศ. </a:t>
            </a:r>
            <a:r>
              <a:rPr lang="en-US" b="1" dirty="0">
                <a:latin typeface="TH SarabunIT๙" pitchFamily="34" charset="-34"/>
                <a:cs typeface="TH SarabunIT๙" pitchFamily="34" charset="-34"/>
              </a:rPr>
              <a:t>25</a:t>
            </a:r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๖๑ </a:t>
            </a: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เพื่อ </a:t>
            </a:r>
            <a:r>
              <a:rPr lang="th-TH" b="1" dirty="0" smtClean="0">
                <a:solidFill>
                  <a:schemeClr val="accent5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ยกร่างคณะอนุกรรมการ</a:t>
            </a:r>
            <a:r>
              <a:rPr lang="th-TH" b="1" dirty="0" err="1" smtClean="0">
                <a:solidFill>
                  <a:schemeClr val="accent5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พชอ</a:t>
            </a:r>
            <a:r>
              <a:rPr lang="th-TH" b="1" dirty="0">
                <a:solidFill>
                  <a:schemeClr val="accent5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.</a:t>
            </a:r>
            <a:r>
              <a:rPr lang="th-TH" b="1" dirty="0" smtClean="0">
                <a:solidFill>
                  <a:schemeClr val="accent5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,</a:t>
            </a: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b="1" dirty="0">
                <a:solidFill>
                  <a:schemeClr val="accent5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พิจารณาประเด็นปัญหาคุณภาพชีวิตของอำเภอเขาฉกรรจ์ </a:t>
            </a:r>
            <a:r>
              <a:rPr lang="th-TH" b="1" dirty="0" smtClean="0">
                <a:solidFill>
                  <a:schemeClr val="accent5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 คือ </a:t>
            </a:r>
          </a:p>
          <a:p>
            <a:r>
              <a:rPr lang="th-TH" b="1" dirty="0">
                <a:solidFill>
                  <a:schemeClr val="accent5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	</a:t>
            </a:r>
            <a:r>
              <a:rPr lang="th-TH" b="1" dirty="0" smtClean="0">
                <a:solidFill>
                  <a:schemeClr val="accent5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	(๑) </a:t>
            </a:r>
            <a:r>
              <a:rPr lang="th-TH" b="1" dirty="0">
                <a:solidFill>
                  <a:schemeClr val="accent5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การจัดการขยะ </a:t>
            </a:r>
            <a:r>
              <a:rPr lang="th-TH" b="1" dirty="0" smtClean="0">
                <a:solidFill>
                  <a:schemeClr val="accent5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ตามแนวทาง “เขาฉกรรจ์ บ้านสวย เมืองสะอาด ด้วยการจัดการขยะ และสิ่งแวดล้อม</a:t>
            </a:r>
            <a:r>
              <a:rPr lang="th-TH" b="1" dirty="0">
                <a:solidFill>
                  <a:schemeClr val="accent5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”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TH SarabunIT๙" pitchFamily="34" charset="-34"/>
              <a:cs typeface="TH SarabunIT๙" pitchFamily="34" charset="-34"/>
            </a:endParaRPr>
          </a:p>
          <a:p>
            <a:r>
              <a:rPr lang="th-TH" b="1" dirty="0" smtClean="0">
                <a:solidFill>
                  <a:schemeClr val="accent5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		(๒) </a:t>
            </a:r>
            <a:r>
              <a:rPr lang="th-TH" b="1" dirty="0">
                <a:solidFill>
                  <a:schemeClr val="accent5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การดูแล และส่งเสริมสุขภาพพระภิกษุสงฆ์ ตามแนวทาง </a:t>
            </a:r>
            <a:r>
              <a:rPr lang="th-TH" b="1" dirty="0" smtClean="0">
                <a:solidFill>
                  <a:schemeClr val="accent5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“วัดสุขเสริมสุขภาพ”</a:t>
            </a:r>
          </a:p>
          <a:p>
            <a:r>
              <a:rPr lang="th-TH" b="1" dirty="0">
                <a:solidFill>
                  <a:schemeClr val="accent5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	</a:t>
            </a:r>
            <a:r>
              <a:rPr lang="th-TH" b="1" dirty="0" smtClean="0">
                <a:solidFill>
                  <a:schemeClr val="accent5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พร้อมจัดทำแผนการดำเนินงาน และมอบหมายคณะอนุกรรมการ ฯ ดำเนินงาน</a:t>
            </a:r>
          </a:p>
        </p:txBody>
      </p:sp>
    </p:spTree>
    <p:extLst>
      <p:ext uri="{BB962C8B-B14F-4D97-AF65-F5344CB8AC3E}">
        <p14:creationId xmlns:p14="http://schemas.microsoft.com/office/powerpoint/2010/main" val="1441745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ปีงบประมาณ 2561\DHB &amp; พชอ\ภาพประชุม พชอ\S__1263534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51" y="1700808"/>
            <a:ext cx="4161773" cy="311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ปีงบประมาณ 2561\DHB &amp; พชอ\ภาพประชุม พชอ\S__1263534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92896"/>
            <a:ext cx="3672408" cy="3634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สี่เหลี่ยมผืนผ้า 5"/>
          <p:cNvSpPr/>
          <p:nvPr/>
        </p:nvSpPr>
        <p:spPr>
          <a:xfrm>
            <a:off x="395536" y="260648"/>
            <a:ext cx="8280920" cy="120032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sz="36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ผลการดำเนินงาน การพัฒนาคุณภาพชีวิต อำเภอเขาฉกรรจ์</a:t>
            </a:r>
          </a:p>
          <a:p>
            <a:pPr algn="ctr"/>
            <a:r>
              <a:rPr lang="th-TH" sz="36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ปีงบประมาณ ๒๕๖๑</a:t>
            </a:r>
            <a:endParaRPr lang="th-TH" sz="3600" b="1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504056" y="4941168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๕. จัดตั้งสำนักงานสาธารณสุขอำเภอเขา</a:t>
            </a:r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ฉ</a:t>
            </a: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กรรจ์ เป็นหน่วยประสานงานของคณะกรรมการ </a:t>
            </a:r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คณะอนุกรรมการพัฒนาคุณภาพชีวิตอำเภอเขาฉกรรจ์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41745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395536" y="260648"/>
            <a:ext cx="8280920" cy="120032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sz="36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ผลการดำเนินงาน การพัฒนาคุณภาพชีวิต อำเภอเขาฉกรรจ์</a:t>
            </a:r>
          </a:p>
          <a:p>
            <a:pPr algn="ctr"/>
            <a:r>
              <a:rPr lang="th-TH" sz="36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ปีงบประมาณ ๒๕๖๑</a:t>
            </a:r>
            <a:endParaRPr lang="th-TH" sz="3600" b="1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384950" y="1772816"/>
            <a:ext cx="84355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๖</a:t>
            </a: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. วัดสุขเสริมสุขภาพด้าน  “วัดต้นแบบด้านวัณโรค</a:t>
            </a:r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”</a:t>
            </a:r>
            <a:endParaRPr lang="th-TH" dirty="0"/>
          </a:p>
        </p:txBody>
      </p:sp>
      <p:pic>
        <p:nvPicPr>
          <p:cNvPr id="4098" name="Picture 2" descr="C:\Users\User\Desktop\ข้อมูลการดำเนินงาน พชอ. 2562\วัด\S__119193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96036"/>
            <a:ext cx="399115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ข้อมูลการดำเนินงาน พชอ. 2562\วัด\37365023_10212040150947081_7326798351062532096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212976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422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382587" y="1773164"/>
            <a:ext cx="8339137" cy="4752180"/>
            <a:chOff x="243" y="297"/>
            <a:chExt cx="5253" cy="3756"/>
          </a:xfrm>
        </p:grpSpPr>
        <p:grpSp>
          <p:nvGrpSpPr>
            <p:cNvPr id="14339" name="Group 3"/>
            <p:cNvGrpSpPr>
              <a:grpSpLocks/>
            </p:cNvGrpSpPr>
            <p:nvPr/>
          </p:nvGrpSpPr>
          <p:grpSpPr bwMode="auto">
            <a:xfrm>
              <a:off x="2098" y="1801"/>
              <a:ext cx="1534" cy="1180"/>
              <a:chOff x="1786" y="2568"/>
              <a:chExt cx="1534" cy="1180"/>
            </a:xfrm>
          </p:grpSpPr>
          <p:sp>
            <p:nvSpPr>
              <p:cNvPr id="14349" name="Oval 3"/>
              <p:cNvSpPr>
                <a:spLocks noChangeArrowheads="1"/>
              </p:cNvSpPr>
              <p:nvPr/>
            </p:nvSpPr>
            <p:spPr bwMode="auto">
              <a:xfrm>
                <a:off x="1823" y="2568"/>
                <a:ext cx="1497" cy="1180"/>
              </a:xfrm>
              <a:prstGeom prst="ellipse">
                <a:avLst/>
              </a:prstGeom>
              <a:solidFill>
                <a:srgbClr val="F9FDA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 sz="1100">
                  <a:latin typeface="Tahoma" pitchFamily="34" charset="0"/>
                  <a:cs typeface="Angsana New" pitchFamily="18" charset="-34"/>
                </a:endParaRPr>
              </a:p>
            </p:txBody>
          </p:sp>
          <p:sp>
            <p:nvSpPr>
              <p:cNvPr id="14350" name="Text Box 7"/>
              <p:cNvSpPr txBox="1">
                <a:spLocks noChangeArrowheads="1"/>
              </p:cNvSpPr>
              <p:nvPr/>
            </p:nvSpPr>
            <p:spPr bwMode="auto">
              <a:xfrm>
                <a:off x="1786" y="2792"/>
                <a:ext cx="1511" cy="7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DSN Cologne Extend" pitchFamily="2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DSN Cologne Extend" pitchFamily="2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DSN Cologne Extend" pitchFamily="2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DSN Cologne Extend" pitchFamily="2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DSN Cologne Extend" pitchFamily="2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DSN Cologne Extend" pitchFamily="2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DSN Cologne Extend" pitchFamily="2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DSN Cologne Extend" pitchFamily="2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DSN Cologne Extend" pitchFamily="2" charset="-34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th-TH" sz="4400" b="1" dirty="0">
                    <a:latin typeface="TH SarabunIT๙" pitchFamily="34" charset="-34"/>
                    <a:cs typeface="TH SarabunIT๙" pitchFamily="34" charset="-34"/>
                  </a:rPr>
                  <a:t>วิถีชุมชน</a:t>
                </a:r>
              </a:p>
            </p:txBody>
          </p:sp>
        </p:grpSp>
        <p:grpSp>
          <p:nvGrpSpPr>
            <p:cNvPr id="14340" name="Group 6"/>
            <p:cNvGrpSpPr>
              <a:grpSpLocks/>
            </p:cNvGrpSpPr>
            <p:nvPr/>
          </p:nvGrpSpPr>
          <p:grpSpPr bwMode="auto">
            <a:xfrm>
              <a:off x="243" y="1575"/>
              <a:ext cx="1701" cy="1698"/>
              <a:chOff x="64" y="2432"/>
              <a:chExt cx="1701" cy="1698"/>
            </a:xfrm>
          </p:grpSpPr>
          <p:sp>
            <p:nvSpPr>
              <p:cNvPr id="14347" name="AutoShape 4"/>
              <p:cNvSpPr>
                <a:spLocks noChangeArrowheads="1"/>
              </p:cNvSpPr>
              <p:nvPr/>
            </p:nvSpPr>
            <p:spPr bwMode="auto">
              <a:xfrm>
                <a:off x="64" y="2432"/>
                <a:ext cx="1701" cy="1633"/>
              </a:xfrm>
              <a:prstGeom prst="chevron">
                <a:avLst>
                  <a:gd name="adj" fmla="val 26041"/>
                </a:avLst>
              </a:prstGeom>
              <a:solidFill>
                <a:schemeClr val="accent1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 sz="1100">
                  <a:latin typeface="Tahoma" pitchFamily="34" charset="0"/>
                  <a:cs typeface="Angsana New" pitchFamily="18" charset="-34"/>
                </a:endParaRPr>
              </a:p>
            </p:txBody>
          </p:sp>
          <p:sp>
            <p:nvSpPr>
              <p:cNvPr id="14348" name="Text Box 9"/>
              <p:cNvSpPr txBox="1">
                <a:spLocks noChangeArrowheads="1"/>
              </p:cNvSpPr>
              <p:nvPr/>
            </p:nvSpPr>
            <p:spPr bwMode="auto">
              <a:xfrm>
                <a:off x="184" y="2523"/>
                <a:ext cx="1428" cy="16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DSN Cologne Extend" pitchFamily="2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DSN Cologne Extend" pitchFamily="2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DSN Cologne Extend" pitchFamily="2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DSN Cologne Extend" pitchFamily="2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DSN Cologne Extend" pitchFamily="2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DSN Cologne Extend" pitchFamily="2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DSN Cologne Extend" pitchFamily="2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DSN Cologne Extend" pitchFamily="2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DSN Cologne Extend" pitchFamily="2" charset="-34"/>
                  </a:defRPr>
                </a:lvl9pPr>
              </a:lstStyle>
              <a:p>
                <a:pPr algn="ctr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th-TH" sz="4000" b="1" dirty="0">
                    <a:solidFill>
                      <a:srgbClr val="800000"/>
                    </a:solidFill>
                    <a:latin typeface="TH SarabunIT๙" pitchFamily="34" charset="-34"/>
                    <a:cs typeface="TH SarabunIT๙" pitchFamily="34" charset="-34"/>
                  </a:rPr>
                  <a:t>เข้าถึง </a:t>
                </a:r>
              </a:p>
              <a:p>
                <a:pPr algn="ctr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th-TH" sz="4000" b="1" dirty="0">
                    <a:solidFill>
                      <a:srgbClr val="800000"/>
                    </a:solidFill>
                    <a:latin typeface="TH SarabunIT๙" pitchFamily="34" charset="-34"/>
                    <a:cs typeface="TH SarabunIT๙" pitchFamily="34" charset="-34"/>
                  </a:rPr>
                  <a:t>เข้าใจ</a:t>
                </a:r>
              </a:p>
              <a:p>
                <a:pPr algn="ctr"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th-TH" sz="4000" b="1" dirty="0">
                    <a:solidFill>
                      <a:srgbClr val="800000"/>
                    </a:solidFill>
                    <a:latin typeface="TH SarabunIT๙" pitchFamily="34" charset="-34"/>
                    <a:cs typeface="TH SarabunIT๙" pitchFamily="34" charset="-34"/>
                  </a:rPr>
                  <a:t>พัฒนา</a:t>
                </a:r>
              </a:p>
            </p:txBody>
          </p:sp>
        </p:grpSp>
        <p:grpSp>
          <p:nvGrpSpPr>
            <p:cNvPr id="14341" name="Group 9"/>
            <p:cNvGrpSpPr>
              <a:grpSpLocks/>
            </p:cNvGrpSpPr>
            <p:nvPr/>
          </p:nvGrpSpPr>
          <p:grpSpPr bwMode="auto">
            <a:xfrm>
              <a:off x="1020" y="297"/>
              <a:ext cx="3447" cy="953"/>
              <a:chOff x="1343" y="1173"/>
              <a:chExt cx="3447" cy="953"/>
            </a:xfrm>
          </p:grpSpPr>
          <p:sp>
            <p:nvSpPr>
              <p:cNvPr id="14345" name="AutoShape 5"/>
              <p:cNvSpPr>
                <a:spLocks noChangeArrowheads="1"/>
              </p:cNvSpPr>
              <p:nvPr/>
            </p:nvSpPr>
            <p:spPr bwMode="auto">
              <a:xfrm>
                <a:off x="1429" y="1173"/>
                <a:ext cx="3356" cy="953"/>
              </a:xfrm>
              <a:prstGeom prst="flowChartPunchedTape">
                <a:avLst/>
              </a:prstGeom>
              <a:solidFill>
                <a:schemeClr val="tx2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 sz="1100">
                  <a:latin typeface="Tahoma" pitchFamily="34" charset="0"/>
                  <a:cs typeface="Angsana New" pitchFamily="18" charset="-34"/>
                </a:endParaRPr>
              </a:p>
            </p:txBody>
          </p:sp>
          <p:sp>
            <p:nvSpPr>
              <p:cNvPr id="144394" name="Text Box 10"/>
              <p:cNvSpPr txBox="1">
                <a:spLocks noChangeArrowheads="1"/>
              </p:cNvSpPr>
              <p:nvPr/>
            </p:nvSpPr>
            <p:spPr bwMode="auto">
              <a:xfrm>
                <a:off x="1343" y="1296"/>
                <a:ext cx="3447" cy="704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DSN Cologne Extend" pitchFamily="2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DSN Cologne Extend" pitchFamily="2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DSN Cologne Extend" pitchFamily="2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DSN Cologne Extend" pitchFamily="2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DSN Cologne Extend" pitchFamily="2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DSN Cologne Extend" pitchFamily="2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DSN Cologne Extend" pitchFamily="2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DSN Cologne Extend" pitchFamily="2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DSN Cologne Extend" pitchFamily="2" charset="-34"/>
                  </a:defRPr>
                </a:lvl9pPr>
              </a:lstStyle>
              <a:p>
                <a:pPr algn="ctr">
                  <a:spcBef>
                    <a:spcPct val="50000"/>
                  </a:spcBef>
                  <a:defRPr/>
                </a:pPr>
                <a:r>
                  <a:rPr lang="th-TH" sz="44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H SarabunIT๙" pitchFamily="34" charset="-34"/>
                    <a:cs typeface="TH SarabunIT๙" pitchFamily="34" charset="-34"/>
                  </a:rPr>
                  <a:t>แนวคิดและหลักการ</a:t>
                </a:r>
              </a:p>
            </p:txBody>
          </p:sp>
        </p:grpSp>
        <p:grpSp>
          <p:nvGrpSpPr>
            <p:cNvPr id="14342" name="Group 12"/>
            <p:cNvGrpSpPr>
              <a:grpSpLocks/>
            </p:cNvGrpSpPr>
            <p:nvPr/>
          </p:nvGrpSpPr>
          <p:grpSpPr bwMode="auto">
            <a:xfrm>
              <a:off x="3651" y="1022"/>
              <a:ext cx="1845" cy="3031"/>
              <a:chOff x="4029" y="581"/>
              <a:chExt cx="1845" cy="3031"/>
            </a:xfrm>
          </p:grpSpPr>
          <p:sp>
            <p:nvSpPr>
              <p:cNvPr id="14343" name="AutoShape 13"/>
              <p:cNvSpPr>
                <a:spLocks noChangeArrowheads="1"/>
              </p:cNvSpPr>
              <p:nvPr/>
            </p:nvSpPr>
            <p:spPr bwMode="auto">
              <a:xfrm>
                <a:off x="4195" y="581"/>
                <a:ext cx="1679" cy="3031"/>
              </a:xfrm>
              <a:prstGeom prst="rightArrow">
                <a:avLst>
                  <a:gd name="adj1" fmla="val 50000"/>
                  <a:gd name="adj2" fmla="val 25000"/>
                </a:avLst>
              </a:prstGeom>
              <a:solidFill>
                <a:schemeClr val="accent1"/>
              </a:solidFill>
              <a:ln w="9525" algn="ctr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th-TH" sz="1100" b="1">
                  <a:latin typeface="Tahoma" pitchFamily="34" charset="0"/>
                  <a:cs typeface="Angsana New" pitchFamily="18" charset="-34"/>
                </a:endParaRPr>
              </a:p>
            </p:txBody>
          </p:sp>
          <p:sp>
            <p:nvSpPr>
              <p:cNvPr id="14344" name="Text Box 8"/>
              <p:cNvSpPr txBox="1">
                <a:spLocks noChangeArrowheads="1"/>
              </p:cNvSpPr>
              <p:nvPr/>
            </p:nvSpPr>
            <p:spPr bwMode="auto">
              <a:xfrm>
                <a:off x="4029" y="1480"/>
                <a:ext cx="1731" cy="1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DSN Cologne Extend" pitchFamily="2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DSN Cologne Extend" pitchFamily="2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DSN Cologne Extend" pitchFamily="2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DSN Cologne Extend" pitchFamily="2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DSN Cologne Extend" pitchFamily="2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DSN Cologne Extend" pitchFamily="2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DSN Cologne Extend" pitchFamily="2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DSN Cologne Extend" pitchFamily="2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DSN Cologne Extend" pitchFamily="2" charset="-34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th-TH" sz="3200" b="1" dirty="0">
                    <a:solidFill>
                      <a:srgbClr val="800000"/>
                    </a:solidFill>
                    <a:latin typeface="TH SarabunIT๙" pitchFamily="34" charset="-34"/>
                    <a:cs typeface="TH SarabunIT๙" pitchFamily="34" charset="-34"/>
                  </a:rPr>
                  <a:t>สร้างความรู้           ร่วมเรียนรู้                         สู่การปฏิบัติ</a:t>
                </a:r>
              </a:p>
            </p:txBody>
          </p:sp>
        </p:grpSp>
      </p:grpSp>
      <p:sp>
        <p:nvSpPr>
          <p:cNvPr id="15" name="สี่เหลี่ยมผืนผ้า 14"/>
          <p:cNvSpPr/>
          <p:nvPr/>
        </p:nvSpPr>
        <p:spPr>
          <a:xfrm>
            <a:off x="179512" y="260648"/>
            <a:ext cx="8856984" cy="1200329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sz="36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ผลการดำเนินงาน และแผนการพัฒนาคุณภาพชีวิต อำเภอเขาฉกรรจ์</a:t>
            </a:r>
          </a:p>
          <a:p>
            <a:pPr algn="ctr"/>
            <a:r>
              <a:rPr lang="th-TH" sz="36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ปีงบประมาณ ๒๕๖๒</a:t>
            </a:r>
            <a:endParaRPr lang="th-TH" sz="3600" b="1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957221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79512" y="260648"/>
            <a:ext cx="8856984" cy="1200329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sz="36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ผลการดำเนินงาน และแผนการพัฒนาคุณภาพชีวิต อำเภอเขาฉกรรจ์</a:t>
            </a:r>
          </a:p>
          <a:p>
            <a:pPr algn="ctr"/>
            <a:r>
              <a:rPr lang="th-TH" sz="36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ปีงบประมาณ ๒๕๖๒</a:t>
            </a:r>
            <a:endParaRPr lang="th-TH" sz="3600" b="1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3" name="สามเหลี่ยมหน้าจั่ว 2"/>
          <p:cNvSpPr/>
          <p:nvPr/>
        </p:nvSpPr>
        <p:spPr>
          <a:xfrm>
            <a:off x="2015716" y="2492896"/>
            <a:ext cx="5184576" cy="3600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830746" y="1681644"/>
            <a:ext cx="14766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4000" b="1" dirty="0" smtClean="0">
                <a:latin typeface="TH SarabunIT๙" pitchFamily="34" charset="-34"/>
                <a:cs typeface="TH SarabunIT๙" pitchFamily="34" charset="-34"/>
              </a:rPr>
              <a:t>กรรมการ</a:t>
            </a:r>
            <a:endParaRPr lang="th-TH" sz="4000" b="1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7449918" y="5734997"/>
            <a:ext cx="10967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กองทุน</a:t>
            </a:r>
            <a:endParaRPr lang="th-TH" sz="3600" b="1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620250" y="5775776"/>
            <a:ext cx="12234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กิจกรรม</a:t>
            </a:r>
            <a:endParaRPr lang="th-TH" sz="3600" b="1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3480030" y="3933056"/>
            <a:ext cx="2374368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4000" b="1" dirty="0" smtClean="0">
                <a:latin typeface="TH SarabunIT๙" pitchFamily="34" charset="-34"/>
                <a:cs typeface="TH SarabunIT๙" pitchFamily="34" charset="-34"/>
              </a:rPr>
              <a:t>แผน </a:t>
            </a:r>
          </a:p>
          <a:p>
            <a:pPr algn="ctr">
              <a:spcBef>
                <a:spcPct val="50000"/>
              </a:spcBef>
            </a:pPr>
            <a:r>
              <a:rPr lang="th-TH" sz="4000" b="1" dirty="0" err="1" smtClean="0">
                <a:latin typeface="TH SarabunIT๙" pitchFamily="34" charset="-34"/>
                <a:cs typeface="TH SarabunIT๙" pitchFamily="34" charset="-34"/>
              </a:rPr>
              <a:t>พชอ</a:t>
            </a:r>
            <a:r>
              <a:rPr lang="th-TH" sz="4000" b="1" dirty="0" smtClean="0">
                <a:latin typeface="TH SarabunIT๙" pitchFamily="34" charset="-34"/>
                <a:cs typeface="TH SarabunIT๙" pitchFamily="34" charset="-34"/>
              </a:rPr>
              <a:t>.เขาฉกรรจ์</a:t>
            </a:r>
            <a:endParaRPr lang="th-TH" sz="4000" b="1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8" name="ลูกศรขวา 7"/>
          <p:cNvSpPr/>
          <p:nvPr/>
        </p:nvSpPr>
        <p:spPr>
          <a:xfrm>
            <a:off x="5494358" y="1948290"/>
            <a:ext cx="720080" cy="35394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6259774" y="1834044"/>
            <a:ext cx="2941831" cy="353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๑. คณะอนุกรรมการ </a:t>
            </a:r>
            <a:r>
              <a:rPr lang="th-TH" b="1" dirty="0" err="1" smtClean="0">
                <a:latin typeface="TH SarabunIT๙" pitchFamily="34" charset="-34"/>
                <a:cs typeface="TH SarabunIT๙" pitchFamily="34" charset="-34"/>
              </a:rPr>
              <a:t>พชอ</a:t>
            </a: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.</a:t>
            </a:r>
          </a:p>
          <a:p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๒. คณะทำงาน “เขา</a:t>
            </a:r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ฉกรรจ์ </a:t>
            </a:r>
            <a:endParaRPr lang="th-TH" b="1" dirty="0" smtClean="0">
              <a:latin typeface="TH SarabunIT๙" pitchFamily="34" charset="-34"/>
              <a:cs typeface="TH SarabunIT๙" pitchFamily="34" charset="-34"/>
            </a:endParaRPr>
          </a:p>
          <a:p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บ้าน</a:t>
            </a:r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สวย เมืองสะอาด </a:t>
            </a:r>
            <a:endParaRPr lang="th-TH" b="1" dirty="0" smtClean="0">
              <a:latin typeface="TH SarabunIT๙" pitchFamily="34" charset="-34"/>
              <a:cs typeface="TH SarabunIT๙" pitchFamily="34" charset="-34"/>
            </a:endParaRPr>
          </a:p>
          <a:p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ด้วย</a:t>
            </a:r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การจัดการขยะ </a:t>
            </a:r>
            <a:endParaRPr lang="th-TH" b="1" dirty="0" smtClean="0">
              <a:latin typeface="TH SarabunIT๙" pitchFamily="34" charset="-34"/>
              <a:cs typeface="TH SarabunIT๙" pitchFamily="34" charset="-34"/>
            </a:endParaRPr>
          </a:p>
          <a:p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และสิ่งแวดล้อม</a:t>
            </a:r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”</a:t>
            </a:r>
            <a:endParaRPr lang="th-TH" b="1" dirty="0" smtClean="0">
              <a:latin typeface="TH SarabunIT๙" pitchFamily="34" charset="-34"/>
              <a:cs typeface="TH SarabunIT๙" pitchFamily="34" charset="-34"/>
            </a:endParaRPr>
          </a:p>
          <a:p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๓. คณะทำงาน </a:t>
            </a:r>
          </a:p>
          <a:p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“วัดส่งเสริมสุขภาพ”</a:t>
            </a:r>
            <a:endParaRPr lang="th-TH" b="1" dirty="0">
              <a:latin typeface="TH SarabunIT๙" pitchFamily="34" charset="-34"/>
              <a:cs typeface="TH SarabunIT๙" pitchFamily="34" charset="-34"/>
            </a:endParaRPr>
          </a:p>
          <a:p>
            <a:endParaRPr lang="th-TH" b="1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0" name="ลูกศรขวา 9"/>
          <p:cNvSpPr/>
          <p:nvPr/>
        </p:nvSpPr>
        <p:spPr>
          <a:xfrm flipH="1" flipV="1">
            <a:off x="7730688" y="6301496"/>
            <a:ext cx="729743" cy="36786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1499922" y="6245135"/>
            <a:ext cx="60244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(๑) งบประมาณส่วนราชการ (๒) กองทุนสุขภาพระดับตำบล</a:t>
            </a:r>
            <a:endParaRPr lang="th-TH" dirty="0"/>
          </a:p>
        </p:txBody>
      </p:sp>
      <p:sp>
        <p:nvSpPr>
          <p:cNvPr id="12" name="ลูกศรขวา 11"/>
          <p:cNvSpPr/>
          <p:nvPr/>
        </p:nvSpPr>
        <p:spPr>
          <a:xfrm rot="16200000">
            <a:off x="794628" y="5268253"/>
            <a:ext cx="720080" cy="35394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251520" y="1916832"/>
            <a:ext cx="266429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๑. แผนงาน/โครงการ </a:t>
            </a:r>
          </a:p>
          <a:p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“</a:t>
            </a:r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เขาฉกรรจ์ </a:t>
            </a:r>
          </a:p>
          <a:p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บ้านสวย เมืองสะอาด </a:t>
            </a:r>
          </a:p>
          <a:p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ด้วยการจัดการขยะ </a:t>
            </a:r>
          </a:p>
          <a:p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และสิ่งแวดล้อม”</a:t>
            </a:r>
          </a:p>
          <a:p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๒</a:t>
            </a: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.</a:t>
            </a:r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แผนงาน/โครงการ</a:t>
            </a: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 </a:t>
            </a:r>
            <a:endParaRPr lang="th-TH" b="1" dirty="0">
              <a:latin typeface="TH SarabunIT๙" pitchFamily="34" charset="-34"/>
              <a:cs typeface="TH SarabunIT๙" pitchFamily="34" charset="-34"/>
            </a:endParaRPr>
          </a:p>
          <a:p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“วัดส่งเสริมสุขภาพ”</a:t>
            </a:r>
          </a:p>
        </p:txBody>
      </p:sp>
    </p:spTree>
    <p:extLst>
      <p:ext uri="{BB962C8B-B14F-4D97-AF65-F5344CB8AC3E}">
        <p14:creationId xmlns:p14="http://schemas.microsoft.com/office/powerpoint/2010/main" val="1441745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79512" y="260648"/>
            <a:ext cx="8856984" cy="1200329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sz="36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ผลการดำเนินงาน และแผนการพัฒนาคุณภาพชีวิต อำเภอเขาฉกรรจ์</a:t>
            </a:r>
          </a:p>
          <a:p>
            <a:pPr algn="ctr"/>
            <a:r>
              <a:rPr lang="th-TH" sz="3600" b="1" dirty="0" smtClean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ปีงบประมาณ ๒๕๖๒</a:t>
            </a:r>
            <a:endParaRPr lang="th-TH" sz="3600" b="1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2050" name="Picture 2" descr="C:\Users\User\Desktop\ข้อมูลการดำเนินงาน พชอ. 2562\ขยะ\688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04864"/>
            <a:ext cx="4085429" cy="4008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ข้อมูลการดำเนินงาน พชอ. 2562\ขยะ\688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04864"/>
            <a:ext cx="4176464" cy="396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1537628"/>
            <a:ext cx="59041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๑. จัดทำแผนการบริหารจัดการขยะ ในระดับ </a:t>
            </a:r>
            <a:r>
              <a:rPr lang="th-TH" b="1" dirty="0" err="1" smtClean="0">
                <a:latin typeface="TH SarabunIT๙" pitchFamily="34" charset="-34"/>
                <a:cs typeface="TH SarabunIT๙" pitchFamily="34" charset="-34"/>
              </a:rPr>
              <a:t>อปท</a:t>
            </a:r>
            <a:r>
              <a:rPr lang="th-TH" b="1" dirty="0" smtClean="0">
                <a:latin typeface="TH SarabunIT๙" pitchFamily="34" charset="-34"/>
                <a:cs typeface="TH SarabunIT๙" pitchFamily="34" charset="-34"/>
              </a:rPr>
              <a:t>. ทุกแห่ง</a:t>
            </a:r>
            <a:endParaRPr lang="th-TH" b="1" dirty="0">
              <a:latin typeface="TH SarabunIT๙" pitchFamily="34" charset="-34"/>
              <a:cs typeface="TH SarabunIT๙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417457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4583</TotalTime>
  <Words>360</Words>
  <Application>Microsoft Office PowerPoint</Application>
  <PresentationFormat>นำเสนอทางหน้าจอ (4:3)</PresentationFormat>
  <Paragraphs>81</Paragraphs>
  <Slides>14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14</vt:i4>
      </vt:variant>
    </vt:vector>
  </HeadingPairs>
  <TitlesOfParts>
    <vt:vector size="15" baseType="lpstr"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computer</dc:creator>
  <cp:lastModifiedBy>User</cp:lastModifiedBy>
  <cp:revision>245</cp:revision>
  <cp:lastPrinted>2017-12-19T19:24:03Z</cp:lastPrinted>
  <dcterms:created xsi:type="dcterms:W3CDTF">2012-07-02T09:07:29Z</dcterms:created>
  <dcterms:modified xsi:type="dcterms:W3CDTF">2019-05-17T04:21:10Z</dcterms:modified>
</cp:coreProperties>
</file>